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7"/>
  </p:notesMasterIdLst>
  <p:handoutMasterIdLst>
    <p:handoutMasterId r:id="rId18"/>
  </p:handout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101" d="100"/>
          <a:sy n="101" d="100"/>
        </p:scale>
        <p:origin x="68" y="732"/>
      </p:cViewPr>
      <p:guideLst/>
    </p:cSldViewPr>
  </p:slid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2641A86-FBF4-4831-9FF4-7B487F3492D7}" type="datetime1">
              <a:rPr lang="fr-FR" smtClean="0"/>
              <a:t>20/12/2020</a:t>
            </a:fld>
            <a:endParaRPr lang="en-US" dirty="0"/>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713F8BB-B1B5-4D35-A08C-A275931309FC}" type="datetime1">
              <a:rPr lang="fr-FR" smtClean="0"/>
              <a:t>20/12/2020</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
              <a:t>Modifiez les styles du texte du masque</a:t>
            </a:r>
            <a:endParaRPr lang="en-US"/>
          </a:p>
          <a:p>
            <a:pPr lvl="1" rtl="0"/>
            <a:r>
              <a:rPr lang="fr"/>
              <a:t>Deuxième niveau</a:t>
            </a:r>
          </a:p>
          <a:p>
            <a:pPr lvl="2" rtl="0"/>
            <a:r>
              <a:rPr lang="fr"/>
              <a:t>Troisième niveau</a:t>
            </a:r>
          </a:p>
          <a:p>
            <a:pPr lvl="3" rtl="0"/>
            <a:r>
              <a:rPr lang="fr"/>
              <a:t>Quatrième niveau</a:t>
            </a:r>
          </a:p>
          <a:p>
            <a:pPr lvl="4" rtl="0"/>
            <a:r>
              <a:rPr lang="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ctrTitle" hasCustomPrompt="1"/>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fr" dirty="0"/>
              <a:t>Modifiez le style du titre</a:t>
            </a:r>
            <a:endParaRPr lang="en-US" dirty="0"/>
          </a:p>
        </p:txBody>
      </p:sp>
      <p:sp>
        <p:nvSpPr>
          <p:cNvPr id="3" name="Sous-titre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fr-FR"/>
              <a:t>Modifiez le style des sous-titres du masque</a:t>
            </a:r>
            <a:endParaRPr lang="en-US" dirty="0"/>
          </a:p>
        </p:txBody>
      </p:sp>
      <p:cxnSp>
        <p:nvCxnSpPr>
          <p:cNvPr id="9" name="Connecteur droit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Espace réservé de la date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EABA18A1-B72F-49DD-8A51-DC4A9B10C77C}" type="datetime1">
              <a:rPr lang="fr-FR" smtClean="0"/>
              <a:t>20/12/2020</a:t>
            </a:fld>
            <a:endParaRPr lang="en-US" dirty="0"/>
          </a:p>
        </p:txBody>
      </p:sp>
      <p:sp>
        <p:nvSpPr>
          <p:cNvPr id="5" name="Espace réservé du pied de page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US" dirty="0"/>
          </a:p>
        </p:txBody>
      </p:sp>
      <p:sp>
        <p:nvSpPr>
          <p:cNvPr id="6" name="Espace réservé du numéro de diapositive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u texte vertical 2"/>
          <p:cNvSpPr>
            <a:spLocks noGrp="1"/>
          </p:cNvSpPr>
          <p:nvPr>
            <p:ph type="body" orient="vert" idx="1"/>
          </p:nvPr>
        </p:nvSpPr>
        <p:spPr/>
        <p:txBody>
          <a:bodyPr vert="eaVert" lIns="45720" tIns="0" rIns="45720" bIns="0"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7" name="Espace réservé de la date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97A74DDF-14B3-4359-B246-DC1DC867FD8F}" type="datetime1">
              <a:rPr lang="fr-FR" smtClean="0"/>
              <a:t>20/12/2020</a:t>
            </a:fld>
            <a:endParaRPr lang="en-US" dirty="0"/>
          </a:p>
        </p:txBody>
      </p:sp>
      <p:sp>
        <p:nvSpPr>
          <p:cNvPr id="8" name="Espace réservé du pied de page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endParaRPr lang="en-US" dirty="0"/>
          </a:p>
        </p:txBody>
      </p:sp>
      <p:sp>
        <p:nvSpPr>
          <p:cNvPr id="9" name="Espace réservé du numéro de diapositive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vertical 1"/>
          <p:cNvSpPr>
            <a:spLocks noGrp="1"/>
          </p:cNvSpPr>
          <p:nvPr>
            <p:ph type="title" orient="vert" hasCustomPrompt="1"/>
          </p:nvPr>
        </p:nvSpPr>
        <p:spPr>
          <a:xfrm>
            <a:off x="8724900" y="412302"/>
            <a:ext cx="2628900" cy="5759898"/>
          </a:xfrm>
        </p:spPr>
        <p:txBody>
          <a:bodyPr vert="eaVert" rtlCol="0"/>
          <a:lstStyle>
            <a:lvl1pPr>
              <a:defRPr/>
            </a:lvl1pPr>
          </a:lstStyle>
          <a:p>
            <a:pPr rtl="0"/>
            <a:r>
              <a:rPr lang="fr" dirty="0"/>
              <a:t>Modifiez le style du titre</a:t>
            </a:r>
            <a:endParaRPr lang="en-US" dirty="0"/>
          </a:p>
        </p:txBody>
      </p:sp>
      <p:sp>
        <p:nvSpPr>
          <p:cNvPr id="3" name="Espace réservé du texte vertical 2"/>
          <p:cNvSpPr>
            <a:spLocks noGrp="1"/>
          </p:cNvSpPr>
          <p:nvPr>
            <p:ph type="body" orient="vert" idx="1"/>
          </p:nvPr>
        </p:nvSpPr>
        <p:spPr>
          <a:xfrm>
            <a:off x="838200" y="412302"/>
            <a:ext cx="7734300" cy="5759898"/>
          </a:xfrm>
        </p:spPr>
        <p:txBody>
          <a:bodyPr vert="eaVert" lIns="45720" tIns="0" rIns="45720" bIns="0"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7" name="Espace réservé de la date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72DB94D9-FA33-4622-B5B0-3A212B55AFC9}" type="datetime1">
              <a:rPr lang="fr-FR" smtClean="0"/>
              <a:t>20/12/2020</a:t>
            </a:fld>
            <a:endParaRPr lang="en-US" dirty="0"/>
          </a:p>
        </p:txBody>
      </p:sp>
      <p:sp>
        <p:nvSpPr>
          <p:cNvPr id="8" name="Espace réservé du pied de page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endParaRPr lang="en-US" dirty="0"/>
          </a:p>
        </p:txBody>
      </p:sp>
      <p:sp>
        <p:nvSpPr>
          <p:cNvPr id="10" name="Espace réservé du numéro de diapositive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u contenu 2"/>
          <p:cNvSpPr>
            <a:spLocks noGrp="1"/>
          </p:cNvSpPr>
          <p:nvPr>
            <p:ph idx="1"/>
          </p:nvPr>
        </p:nvSpPr>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7" name="Espace réservé de la date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75162FBC-E467-46B8-ABE1-98D95CFF2BA6}" type="datetime1">
              <a:rPr lang="fr-FR" smtClean="0"/>
              <a:t>20/12/2020</a:t>
            </a:fld>
            <a:endParaRPr lang="en-US" dirty="0"/>
          </a:p>
        </p:txBody>
      </p:sp>
      <p:sp>
        <p:nvSpPr>
          <p:cNvPr id="8" name="Espace réservé du pied de page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US" dirty="0"/>
          </a:p>
        </p:txBody>
      </p:sp>
      <p:sp>
        <p:nvSpPr>
          <p:cNvPr id="9" name="Espace réservé du numéro de diapositive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hasCustomPrompt="1"/>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fr" dirty="0"/>
              <a:t>Modifiez le style du titre</a:t>
            </a:r>
            <a:endParaRPr lang="en-US" dirty="0"/>
          </a:p>
        </p:txBody>
      </p:sp>
      <p:sp>
        <p:nvSpPr>
          <p:cNvPr id="3" name="Espace réservé du texte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a:t>Cliquez pour modifier les styles du texte du masque</a:t>
            </a:r>
          </a:p>
        </p:txBody>
      </p:sp>
      <p:cxnSp>
        <p:nvCxnSpPr>
          <p:cNvPr id="9" name="Connecteur droit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Espace réservé de la date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E7F64E0A-ACF3-44BD-A54D-C44EDE2996DF}" type="datetime1">
              <a:rPr lang="fr-FR" smtClean="0"/>
              <a:t>20/12/2020</a:t>
            </a:fld>
            <a:endParaRPr lang="en-US" dirty="0"/>
          </a:p>
        </p:txBody>
      </p:sp>
      <p:sp>
        <p:nvSpPr>
          <p:cNvPr id="8" name="Espace réservé du pied de page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US" dirty="0"/>
          </a:p>
        </p:txBody>
      </p:sp>
      <p:sp>
        <p:nvSpPr>
          <p:cNvPr id="11" name="Espace réservé du numéro de diapositive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re 7"/>
          <p:cNvSpPr>
            <a:spLocks noGrp="1"/>
          </p:cNvSpPr>
          <p:nvPr>
            <p:ph type="title" hasCustomPrompt="1"/>
          </p:nvPr>
        </p:nvSpPr>
        <p:spPr>
          <a:xfrm>
            <a:off x="1097280" y="286603"/>
            <a:ext cx="10058400" cy="1450757"/>
          </a:xfrm>
        </p:spPr>
        <p:txBody>
          <a:bodyPr rtlCol="0"/>
          <a:lstStyle>
            <a:lvl1pPr>
              <a:defRPr/>
            </a:lvl1pPr>
          </a:lstStyle>
          <a:p>
            <a:pPr rtl="0"/>
            <a:r>
              <a:rPr lang="fr" dirty="0"/>
              <a:t>Modifiez le style du titre du masque</a:t>
            </a:r>
            <a:endParaRPr lang="en-US" dirty="0"/>
          </a:p>
        </p:txBody>
      </p:sp>
      <p:sp>
        <p:nvSpPr>
          <p:cNvPr id="3" name="Espace réservé du contenu 2"/>
          <p:cNvSpPr>
            <a:spLocks noGrp="1"/>
          </p:cNvSpPr>
          <p:nvPr>
            <p:ph sz="half" idx="1"/>
          </p:nvPr>
        </p:nvSpPr>
        <p:spPr>
          <a:xfrm>
            <a:off x="1097280" y="2120900"/>
            <a:ext cx="4639736" cy="3748193"/>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u contenu 3"/>
          <p:cNvSpPr>
            <a:spLocks noGrp="1"/>
          </p:cNvSpPr>
          <p:nvPr>
            <p:ph sz="half" idx="2"/>
          </p:nvPr>
        </p:nvSpPr>
        <p:spPr>
          <a:xfrm>
            <a:off x="6515944" y="2120900"/>
            <a:ext cx="4639736" cy="3748194"/>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2" name="Espace réservé de la date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F810B38C-D4F5-42C2-967A-0B7FC97B2621}" type="datetime1">
              <a:rPr lang="fr-FR" smtClean="0"/>
              <a:t>20/12/2020</a:t>
            </a:fld>
            <a:endParaRPr lang="en-US" dirty="0"/>
          </a:p>
        </p:txBody>
      </p:sp>
      <p:sp>
        <p:nvSpPr>
          <p:cNvPr id="9" name="Espace réservé du pied de page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US" dirty="0"/>
          </a:p>
        </p:txBody>
      </p:sp>
      <p:sp>
        <p:nvSpPr>
          <p:cNvPr id="10" name="Espace réservé du numéro de diapositive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re 9"/>
          <p:cNvSpPr>
            <a:spLocks noGrp="1"/>
          </p:cNvSpPr>
          <p:nvPr>
            <p:ph type="title"/>
          </p:nvPr>
        </p:nvSpPr>
        <p:spPr>
          <a:xfrm>
            <a:off x="1097280" y="286603"/>
            <a:ext cx="10058400" cy="1450757"/>
          </a:xfrm>
        </p:spPr>
        <p:txBody>
          <a:bodyPr rtlCol="0"/>
          <a:lstStyle/>
          <a:p>
            <a:pPr rtl="0"/>
            <a:r>
              <a:rPr lang="fr-FR"/>
              <a:t>Modifiez le style du titre</a:t>
            </a:r>
            <a:endParaRPr lang="en-US" dirty="0"/>
          </a:p>
        </p:txBody>
      </p:sp>
      <p:sp>
        <p:nvSpPr>
          <p:cNvPr id="3" name="Espace réservé du texte 2"/>
          <p:cNvSpPr>
            <a:spLocks noGrp="1"/>
          </p:cNvSpPr>
          <p:nvPr>
            <p:ph type="body" idx="1" hasCustomPrompt="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 dirty="0"/>
              <a:t>Modifiez les styles du texte du masque</a:t>
            </a:r>
          </a:p>
        </p:txBody>
      </p:sp>
      <p:sp>
        <p:nvSpPr>
          <p:cNvPr id="4" name="Espace réservé du contenu 3"/>
          <p:cNvSpPr>
            <a:spLocks noGrp="1"/>
          </p:cNvSpPr>
          <p:nvPr>
            <p:ph sz="half" idx="2"/>
          </p:nvPr>
        </p:nvSpPr>
        <p:spPr>
          <a:xfrm>
            <a:off x="1097280" y="2958274"/>
            <a:ext cx="4639736" cy="2910821"/>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5" name="Espace réservé du texte 4"/>
          <p:cNvSpPr>
            <a:spLocks noGrp="1"/>
          </p:cNvSpPr>
          <p:nvPr>
            <p:ph type="body" sz="quarter" idx="3" hasCustomPrompt="1"/>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 dirty="0"/>
              <a:t>Modifiez les styles du texte du masque</a:t>
            </a:r>
          </a:p>
        </p:txBody>
      </p:sp>
      <p:sp>
        <p:nvSpPr>
          <p:cNvPr id="6" name="Espace réservé du contenu 5"/>
          <p:cNvSpPr>
            <a:spLocks noGrp="1"/>
          </p:cNvSpPr>
          <p:nvPr>
            <p:ph sz="quarter" idx="4"/>
          </p:nvPr>
        </p:nvSpPr>
        <p:spPr>
          <a:xfrm>
            <a:off x="6515944" y="2958273"/>
            <a:ext cx="4639736" cy="2910821"/>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2" name="Espace réservé de la date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76C9646D-2F82-4FD6-98A1-C2A4C26D0529}" type="datetime1">
              <a:rPr lang="fr-FR" smtClean="0"/>
              <a:t>20/12/2020</a:t>
            </a:fld>
            <a:endParaRPr lang="en-US" dirty="0"/>
          </a:p>
        </p:txBody>
      </p:sp>
      <p:sp>
        <p:nvSpPr>
          <p:cNvPr id="11" name="Espace réservé du pied de page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US" dirty="0"/>
          </a:p>
        </p:txBody>
      </p:sp>
      <p:sp>
        <p:nvSpPr>
          <p:cNvPr id="12" name="Espace réservé au numéro de diapositive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hasCustomPrompt="1"/>
          </p:nvPr>
        </p:nvSpPr>
        <p:spPr/>
        <p:txBody>
          <a:bodyPr rtlCol="0"/>
          <a:lstStyle>
            <a:lvl1pPr>
              <a:defRPr/>
            </a:lvl1pPr>
          </a:lstStyle>
          <a:p>
            <a:pPr rtl="0"/>
            <a:r>
              <a:rPr lang="fr" dirty="0"/>
              <a:t>Cliquez pour modifier le style du titre du masque</a:t>
            </a:r>
            <a:endParaRPr lang="en-US" dirty="0"/>
          </a:p>
        </p:txBody>
      </p:sp>
      <p:sp>
        <p:nvSpPr>
          <p:cNvPr id="6" name="Espace réservé de la date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63595C77-250B-4737-9E4A-69E5939CBC16}" type="datetime1">
              <a:rPr lang="fr-FR" smtClean="0"/>
              <a:t>20/12/2020</a:t>
            </a:fld>
            <a:endParaRPr lang="en-US" dirty="0"/>
          </a:p>
        </p:txBody>
      </p:sp>
      <p:sp>
        <p:nvSpPr>
          <p:cNvPr id="7" name="Espace réservé du pied de page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US" dirty="0"/>
          </a:p>
        </p:txBody>
      </p:sp>
      <p:sp>
        <p:nvSpPr>
          <p:cNvPr id="8" name="Espace réservé du numéro de diapositive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Espace réservé de la date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8C7E81F3-FFCD-4236-B158-26C78CAC6E11}" type="datetime1">
              <a:rPr lang="fr-FR" smtClean="0"/>
              <a:t>20/12/2020</a:t>
            </a:fld>
            <a:endParaRPr lang="en-US" dirty="0"/>
          </a:p>
        </p:txBody>
      </p:sp>
      <p:sp>
        <p:nvSpPr>
          <p:cNvPr id="3" name="Espace réservé du pied de page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US" dirty="0"/>
          </a:p>
        </p:txBody>
      </p:sp>
      <p:sp>
        <p:nvSpPr>
          <p:cNvPr id="4" name="Espace réservé du numéro de diapositive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fr-FR"/>
              <a:t>Modifiez le style du titre</a:t>
            </a:r>
            <a:endParaRPr lang="en-US" dirty="0"/>
          </a:p>
        </p:txBody>
      </p:sp>
      <p:sp>
        <p:nvSpPr>
          <p:cNvPr id="3" name="Espace réservé du contenu 2"/>
          <p:cNvSpPr>
            <a:spLocks noGrp="1"/>
          </p:cNvSpPr>
          <p:nvPr>
            <p:ph idx="1"/>
          </p:nvPr>
        </p:nvSpPr>
        <p:spPr>
          <a:xfrm>
            <a:off x="5458984" y="812799"/>
            <a:ext cx="5928344" cy="5294757"/>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u texte 3"/>
          <p:cNvSpPr>
            <a:spLocks noGrp="1"/>
          </p:cNvSpPr>
          <p:nvPr>
            <p:ph type="body" sz="half" idx="2" hasCustomPrompt="1"/>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 dirty="0"/>
              <a:t>Modifiez les styles du texte du masque</a:t>
            </a:r>
          </a:p>
        </p:txBody>
      </p:sp>
      <p:sp>
        <p:nvSpPr>
          <p:cNvPr id="5" name="Espace réservé de la date 4"/>
          <p:cNvSpPr>
            <a:spLocks noGrp="1"/>
          </p:cNvSpPr>
          <p:nvPr>
            <p:ph type="dt" sz="half" idx="10"/>
          </p:nvPr>
        </p:nvSpPr>
        <p:spPr>
          <a:xfrm>
            <a:off x="643464" y="6446520"/>
            <a:ext cx="3517568" cy="365125"/>
          </a:xfrm>
        </p:spPr>
        <p:txBody>
          <a:bodyPr rtlCol="0"/>
          <a:lstStyle>
            <a:lvl1pPr algn="l">
              <a:defRPr/>
            </a:lvl1pPr>
          </a:lstStyle>
          <a:p>
            <a:pPr rtl="0"/>
            <a:fld id="{0A97361A-7C50-452A-9761-2F2CCDC29838}" type="datetime1">
              <a:rPr lang="fr-FR" smtClean="0"/>
              <a:t>20/12/2020</a:t>
            </a:fld>
            <a:endParaRPr lang="en-US" dirty="0"/>
          </a:p>
        </p:txBody>
      </p:sp>
      <p:sp>
        <p:nvSpPr>
          <p:cNvPr id="6" name="Espace réservé du pied de page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US" dirty="0"/>
          </a:p>
        </p:txBody>
      </p:sp>
      <p:sp>
        <p:nvSpPr>
          <p:cNvPr id="7" name="Espace réservé au numéro de diapositive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rtl="0"/>
              <a:t>‹N°›</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image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a:t>Cliquez sur l'icône pour ajouter une image</a:t>
            </a:r>
            <a:endParaRPr lang="en-US" dirty="0"/>
          </a:p>
        </p:txBody>
      </p:sp>
      <p:sp>
        <p:nvSpPr>
          <p:cNvPr id="2" name="Titre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fr-FR"/>
              <a:t>Modifiez le style du titre</a:t>
            </a:r>
            <a:endParaRPr lang="en-US" dirty="0"/>
          </a:p>
        </p:txBody>
      </p:sp>
      <p:sp>
        <p:nvSpPr>
          <p:cNvPr id="4" name="Espace réservé du texte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a:t>Cliquez pour modifier les styles du texte du masque</a:t>
            </a:r>
          </a:p>
        </p:txBody>
      </p:sp>
      <p:sp>
        <p:nvSpPr>
          <p:cNvPr id="5" name="Espace réservé de la date 4"/>
          <p:cNvSpPr>
            <a:spLocks noGrp="1"/>
          </p:cNvSpPr>
          <p:nvPr>
            <p:ph type="dt" sz="half" idx="10"/>
          </p:nvPr>
        </p:nvSpPr>
        <p:spPr/>
        <p:txBody>
          <a:bodyPr rtlCol="0"/>
          <a:lstStyle>
            <a:lvl1pPr>
              <a:defRPr/>
            </a:lvl1pPr>
          </a:lstStyle>
          <a:p>
            <a:pPr rtl="0"/>
            <a:fld id="{7E208F8F-9785-4D7E-B2D7-6FB9149CAF24}" type="datetime1">
              <a:rPr lang="fr-FR" smtClean="0"/>
              <a:t>20/12/2020</a:t>
            </a:fld>
            <a:endParaRPr lang="en-US" dirty="0"/>
          </a:p>
        </p:txBody>
      </p:sp>
      <p:sp>
        <p:nvSpPr>
          <p:cNvPr id="6" name="Espace réservé au pied de page 5"/>
          <p:cNvSpPr>
            <a:spLocks noGrp="1"/>
          </p:cNvSpPr>
          <p:nvPr>
            <p:ph type="ftr" sz="quarter" idx="11"/>
          </p:nvPr>
        </p:nvSpPr>
        <p:spPr>
          <a:xfrm>
            <a:off x="1097279" y="6446838"/>
            <a:ext cx="6818262" cy="365125"/>
          </a:xfrm>
        </p:spPr>
        <p:txBody>
          <a:bodyPr rtlCol="0"/>
          <a:lstStyle/>
          <a:p>
            <a:pPr algn="l" rtl="0"/>
            <a:endParaRPr lang="en-US" dirty="0"/>
          </a:p>
        </p:txBody>
      </p:sp>
      <p:sp>
        <p:nvSpPr>
          <p:cNvPr id="7" name="Espace réservé du numéro de diapositive 6"/>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Espace réservé du titre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fr"/>
              <a:t>Modifiez le style du titre</a:t>
            </a:r>
            <a:endParaRPr lang="en-US" dirty="0"/>
          </a:p>
        </p:txBody>
      </p:sp>
      <p:sp>
        <p:nvSpPr>
          <p:cNvPr id="3" name="Espace réservé du texte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fr"/>
              <a:t>Modifiez les styles du texte du masque</a:t>
            </a:r>
          </a:p>
          <a:p>
            <a:pPr lvl="1" rtl="0"/>
            <a:r>
              <a:rPr lang="fr"/>
              <a:t>Deuxième niveau</a:t>
            </a:r>
          </a:p>
          <a:p>
            <a:pPr lvl="2" rtl="0"/>
            <a:r>
              <a:rPr lang="fr"/>
              <a:t>Troisième niveau</a:t>
            </a:r>
          </a:p>
          <a:p>
            <a:pPr lvl="3" rtl="0"/>
            <a:r>
              <a:rPr lang="fr"/>
              <a:t>Quatrième niveau</a:t>
            </a:r>
          </a:p>
          <a:p>
            <a:pPr lvl="4" rtl="0"/>
            <a:r>
              <a:rPr lang="fr"/>
              <a:t>Cinquième niveau</a:t>
            </a:r>
            <a:endParaRPr lang="en-US" dirty="0"/>
          </a:p>
        </p:txBody>
      </p:sp>
      <p:sp>
        <p:nvSpPr>
          <p:cNvPr id="4" name="Espace réservé de la date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33CD2423-DC0C-47A2-8916-10643EB35EC9}" type="datetime1">
              <a:rPr lang="fr-FR" smtClean="0"/>
              <a:t>20/12/2020</a:t>
            </a:fld>
            <a:endParaRPr lang="en-US" dirty="0"/>
          </a:p>
        </p:txBody>
      </p:sp>
      <p:sp>
        <p:nvSpPr>
          <p:cNvPr id="5" name="Espace réservé du pied de page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n-US" dirty="0"/>
          </a:p>
        </p:txBody>
      </p:sp>
      <p:sp>
        <p:nvSpPr>
          <p:cNvPr id="6" name="Espace réservé du numéro de diapositive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n-US" smtClean="0"/>
              <a:t>‹N°›</a:t>
            </a:fld>
            <a:endParaRPr lang="en-US" dirty="0"/>
          </a:p>
        </p:txBody>
      </p:sp>
      <p:cxnSp>
        <p:nvCxnSpPr>
          <p:cNvPr id="10" name="Connecteur droit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r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rtlCol="0">
            <a:normAutofit/>
          </a:bodyPr>
          <a:lstStyle/>
          <a:p>
            <a:pPr rtl="0"/>
            <a:r>
              <a:rPr lang="fr-FR" sz="6000" dirty="0"/>
              <a:t>T</a:t>
            </a:r>
            <a:r>
              <a:rPr lang="fr" sz="6000" dirty="0"/>
              <a:t>he Battle of Neighbourhood </a:t>
            </a:r>
          </a:p>
        </p:txBody>
      </p:sp>
      <p:sp>
        <p:nvSpPr>
          <p:cNvPr id="3" name="Sous-titr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rtlCol="0">
            <a:normAutofit/>
          </a:bodyPr>
          <a:lstStyle/>
          <a:p>
            <a:pPr rtl="0"/>
            <a:r>
              <a:rPr lang="fr" sz="2400" dirty="0">
                <a:solidFill>
                  <a:schemeClr val="tx1">
                    <a:lumMod val="85000"/>
                    <a:lumOff val="15000"/>
                  </a:schemeClr>
                </a:solidFill>
              </a:rPr>
              <a:t>Jane Barrio</a:t>
            </a:r>
          </a:p>
        </p:txBody>
      </p:sp>
      <p:pic>
        <p:nvPicPr>
          <p:cNvPr id="5" name="Image 4" descr="Image contenant un bâtiment, un siège, un banc, un côté&#10;&#10;Description générée automatiquement">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Connecteur droit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E3FA613F-2376-4895-A902-4089539B1C99}"/>
              </a:ext>
            </a:extLst>
          </p:cNvPr>
          <p:cNvSpPr>
            <a:spLocks noGrp="1"/>
          </p:cNvSpPr>
          <p:nvPr>
            <p:ph type="title"/>
          </p:nvPr>
        </p:nvSpPr>
        <p:spPr>
          <a:xfrm>
            <a:off x="1097280" y="286603"/>
            <a:ext cx="10058400" cy="1450757"/>
          </a:xfrm>
        </p:spPr>
        <p:txBody>
          <a:bodyPr/>
          <a:lstStyle/>
          <a:p>
            <a:r>
              <a:rPr lang="en-US" dirty="0"/>
              <a:t>Machine Learning</a:t>
            </a:r>
          </a:p>
        </p:txBody>
      </p:sp>
      <p:sp>
        <p:nvSpPr>
          <p:cNvPr id="12" name="Content Placeholder 2">
            <a:extLst>
              <a:ext uri="{FF2B5EF4-FFF2-40B4-BE49-F238E27FC236}">
                <a16:creationId xmlns:a16="http://schemas.microsoft.com/office/drawing/2014/main" id="{E45FF88A-E36D-4EFE-93AD-41DD6117730D}"/>
              </a:ext>
            </a:extLst>
          </p:cNvPr>
          <p:cNvSpPr>
            <a:spLocks noGrp="1"/>
          </p:cNvSpPr>
          <p:nvPr>
            <p:ph idx="1"/>
          </p:nvPr>
        </p:nvSpPr>
        <p:spPr>
          <a:xfrm>
            <a:off x="1097280" y="2108201"/>
            <a:ext cx="10058400" cy="1320799"/>
          </a:xfrm>
        </p:spPr>
        <p:txBody>
          <a:bodyPr>
            <a:normAutofit lnSpcReduction="10000"/>
          </a:bodyPr>
          <a:lstStyle/>
          <a:p>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realisation of the analysis of the collected data is carried out by performing the one hot encoding technique which is used to convert categorical data into numerical one. The East York borough have numerous neighbourhood which can be analysed individually. Therefore, for each neighbourhood, we recorded the frequency of each venue in the aim to determine which venue has the more client density.</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5" name="Espace réservé de la date 4">
            <a:extLst>
              <a:ext uri="{FF2B5EF4-FFF2-40B4-BE49-F238E27FC236}">
                <a16:creationId xmlns:a16="http://schemas.microsoft.com/office/drawing/2014/main" id="{D0BC5BD7-1971-4F46-8FF4-E130D2E4EF16}"/>
              </a:ext>
            </a:extLst>
          </p:cNvPr>
          <p:cNvSpPr>
            <a:spLocks noGrp="1"/>
          </p:cNvSpPr>
          <p:nvPr>
            <p:ph type="dt" sz="half" idx="10"/>
          </p:nvPr>
        </p:nvSpPr>
        <p:spPr>
          <a:xfrm>
            <a:off x="8218426" y="6446838"/>
            <a:ext cx="2584850" cy="365125"/>
          </a:xfrm>
        </p:spPr>
        <p:txBody>
          <a:bodyPr anchor="ctr">
            <a:normAutofit/>
          </a:bodyPr>
          <a:lstStyle/>
          <a:p>
            <a:pPr rtl="0">
              <a:spcAft>
                <a:spcPts val="600"/>
              </a:spcAft>
            </a:pPr>
            <a:fld id="{0A97361A-7C50-452A-9761-2F2CCDC29838}" type="datetime1">
              <a:rPr lang="fr-FR" smtClean="0"/>
              <a:pPr rtl="0">
                <a:spcAft>
                  <a:spcPts val="600"/>
                </a:spcAft>
              </a:pPr>
              <a:t>20/12/2020</a:t>
            </a:fld>
            <a:endParaRPr lang="en-US"/>
          </a:p>
        </p:txBody>
      </p:sp>
      <p:pic>
        <p:nvPicPr>
          <p:cNvPr id="8" name="Image 7" descr="Une image contenant texte, groupe, gens&#10;&#10;Description générée automatiquement">
            <a:extLst>
              <a:ext uri="{FF2B5EF4-FFF2-40B4-BE49-F238E27FC236}">
                <a16:creationId xmlns:a16="http://schemas.microsoft.com/office/drawing/2014/main" id="{7602B3D4-2A1F-4F24-9A69-316B32637AB1}"/>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859587" y="3429000"/>
            <a:ext cx="5731510" cy="1831341"/>
          </a:xfrm>
          <a:prstGeom prst="rect">
            <a:avLst/>
          </a:prstGeom>
        </p:spPr>
      </p:pic>
      <p:pic>
        <p:nvPicPr>
          <p:cNvPr id="9" name="Image 8" descr="Une image contenant texte, capture d’écran, reçu&#10;&#10;Description générée automatiquement">
            <a:extLst>
              <a:ext uri="{FF2B5EF4-FFF2-40B4-BE49-F238E27FC236}">
                <a16:creationId xmlns:a16="http://schemas.microsoft.com/office/drawing/2014/main" id="{661A25EA-9B26-4C45-86C4-F8099A028E97}"/>
              </a:ext>
            </a:extLst>
          </p:cNvPr>
          <p:cNvPicPr/>
          <p:nvPr/>
        </p:nvPicPr>
        <p:blipFill>
          <a:blip r:embed="rId3">
            <a:extLst>
              <a:ext uri="{28A0092B-C50C-407E-A947-70E740481C1C}">
                <a14:useLocalDpi xmlns:a14="http://schemas.microsoft.com/office/drawing/2010/main" val="0"/>
              </a:ext>
            </a:extLst>
          </a:blip>
          <a:stretch>
            <a:fillRect/>
          </a:stretch>
        </p:blipFill>
        <p:spPr>
          <a:xfrm>
            <a:off x="7602070" y="3401895"/>
            <a:ext cx="3040317" cy="2622784"/>
          </a:xfrm>
          <a:prstGeom prst="rect">
            <a:avLst/>
          </a:prstGeom>
        </p:spPr>
      </p:pic>
    </p:spTree>
    <p:extLst>
      <p:ext uri="{BB962C8B-B14F-4D97-AF65-F5344CB8AC3E}">
        <p14:creationId xmlns:p14="http://schemas.microsoft.com/office/powerpoint/2010/main" val="3557517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1F5D702-8B75-418E-B8CD-B8B37F865828}"/>
              </a:ext>
            </a:extLst>
          </p:cNvPr>
          <p:cNvSpPr>
            <a:spLocks noGrp="1"/>
          </p:cNvSpPr>
          <p:nvPr>
            <p:ph type="title"/>
          </p:nvPr>
        </p:nvSpPr>
        <p:spPr/>
        <p:txBody>
          <a:bodyPr>
            <a:normAutofit fontScale="90000"/>
          </a:bodyPr>
          <a:lstStyle/>
          <a:p>
            <a:r>
              <a:rPr lang="en-GB" dirty="0"/>
              <a:t>Extraction of the neighbourhood with its 10th most common venues. </a:t>
            </a:r>
            <a:endParaRPr lang="en-CH" dirty="0"/>
          </a:p>
        </p:txBody>
      </p:sp>
      <p:sp>
        <p:nvSpPr>
          <p:cNvPr id="4" name="Espace réservé de la date 3">
            <a:extLst>
              <a:ext uri="{FF2B5EF4-FFF2-40B4-BE49-F238E27FC236}">
                <a16:creationId xmlns:a16="http://schemas.microsoft.com/office/drawing/2014/main" id="{F3461218-D091-4F7F-A5BD-63DDC8ED3B08}"/>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pic>
        <p:nvPicPr>
          <p:cNvPr id="5" name="Espace réservé du contenu 4">
            <a:extLst>
              <a:ext uri="{FF2B5EF4-FFF2-40B4-BE49-F238E27FC236}">
                <a16:creationId xmlns:a16="http://schemas.microsoft.com/office/drawing/2014/main" id="{979583BF-5396-42A5-9A64-67CB8D06D2E8}"/>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96963" y="2675198"/>
            <a:ext cx="10058400" cy="2626791"/>
          </a:xfrm>
          <a:prstGeom prst="rect">
            <a:avLst/>
          </a:prstGeom>
        </p:spPr>
      </p:pic>
    </p:spTree>
    <p:extLst>
      <p:ext uri="{BB962C8B-B14F-4D97-AF65-F5344CB8AC3E}">
        <p14:creationId xmlns:p14="http://schemas.microsoft.com/office/powerpoint/2010/main" val="1248262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160FC7-6EFB-4131-ABFC-2936814CFA71}"/>
              </a:ext>
            </a:extLst>
          </p:cNvPr>
          <p:cNvSpPr>
            <a:spLocks noGrp="1"/>
          </p:cNvSpPr>
          <p:nvPr>
            <p:ph type="title"/>
          </p:nvPr>
        </p:nvSpPr>
        <p:spPr/>
        <p:txBody>
          <a:bodyPr/>
          <a:lstStyle/>
          <a:p>
            <a:r>
              <a:rPr lang="en-GB" dirty="0"/>
              <a:t>K-Means Clustering of the neighbourhoods</a:t>
            </a:r>
            <a:endParaRPr lang="en-CH" dirty="0"/>
          </a:p>
        </p:txBody>
      </p:sp>
      <p:sp>
        <p:nvSpPr>
          <p:cNvPr id="4" name="Espace réservé de la date 3">
            <a:extLst>
              <a:ext uri="{FF2B5EF4-FFF2-40B4-BE49-F238E27FC236}">
                <a16:creationId xmlns:a16="http://schemas.microsoft.com/office/drawing/2014/main" id="{B0D82EB3-A240-4FBC-B052-EA2671EAACF6}"/>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pic>
        <p:nvPicPr>
          <p:cNvPr id="5" name="Espace réservé du contenu 4" descr="Une image contenant carte&#10;&#10;Description générée automatiquement">
            <a:extLst>
              <a:ext uri="{FF2B5EF4-FFF2-40B4-BE49-F238E27FC236}">
                <a16:creationId xmlns:a16="http://schemas.microsoft.com/office/drawing/2014/main" id="{2A3BFB3E-A643-4920-8E20-6A77C39F030E}"/>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2674044" y="2108200"/>
            <a:ext cx="5757197" cy="3760788"/>
          </a:xfrm>
          <a:prstGeom prst="rect">
            <a:avLst/>
          </a:prstGeom>
        </p:spPr>
      </p:pic>
    </p:spTree>
    <p:extLst>
      <p:ext uri="{BB962C8B-B14F-4D97-AF65-F5344CB8AC3E}">
        <p14:creationId xmlns:p14="http://schemas.microsoft.com/office/powerpoint/2010/main" val="707828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D41287-869F-460D-89C5-D86C13500C51}"/>
              </a:ext>
            </a:extLst>
          </p:cNvPr>
          <p:cNvSpPr>
            <a:spLocks noGrp="1"/>
          </p:cNvSpPr>
          <p:nvPr>
            <p:ph type="title"/>
          </p:nvPr>
        </p:nvSpPr>
        <p:spPr/>
        <p:txBody>
          <a:bodyPr/>
          <a:lstStyle/>
          <a:p>
            <a:r>
              <a:rPr lang="en-GB" dirty="0"/>
              <a:t>Examination of the 5 different clusters in the East York Borough</a:t>
            </a:r>
            <a:endParaRPr lang="en-CH" dirty="0"/>
          </a:p>
        </p:txBody>
      </p:sp>
      <p:pic>
        <p:nvPicPr>
          <p:cNvPr id="6" name="Espace réservé du contenu 5" descr="Une image contenant table&#10;&#10;Description générée automatiquement">
            <a:extLst>
              <a:ext uri="{FF2B5EF4-FFF2-40B4-BE49-F238E27FC236}">
                <a16:creationId xmlns:a16="http://schemas.microsoft.com/office/drawing/2014/main" id="{6700CA18-2CD1-4906-A599-68BBE53EDD9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94619" y="2108200"/>
            <a:ext cx="5042127" cy="3899246"/>
          </a:xfrm>
        </p:spPr>
      </p:pic>
      <p:sp>
        <p:nvSpPr>
          <p:cNvPr id="4" name="Espace réservé de la date 3">
            <a:extLst>
              <a:ext uri="{FF2B5EF4-FFF2-40B4-BE49-F238E27FC236}">
                <a16:creationId xmlns:a16="http://schemas.microsoft.com/office/drawing/2014/main" id="{E1502871-E6A3-4C59-B5A8-3EFBDF61A713}"/>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spTree>
    <p:extLst>
      <p:ext uri="{BB962C8B-B14F-4D97-AF65-F5344CB8AC3E}">
        <p14:creationId xmlns:p14="http://schemas.microsoft.com/office/powerpoint/2010/main" val="4056275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7579F2-A97A-45AA-968A-A1993FE96288}"/>
              </a:ext>
            </a:extLst>
          </p:cNvPr>
          <p:cNvSpPr>
            <a:spLocks noGrp="1"/>
          </p:cNvSpPr>
          <p:nvPr>
            <p:ph type="title"/>
          </p:nvPr>
        </p:nvSpPr>
        <p:spPr/>
        <p:txBody>
          <a:bodyPr/>
          <a:lstStyle/>
          <a:p>
            <a:r>
              <a:rPr lang="fr-FR" dirty="0" err="1"/>
              <a:t>Results</a:t>
            </a:r>
            <a:br>
              <a:rPr lang="fr-FR" dirty="0"/>
            </a:br>
            <a:endParaRPr lang="en-CH" dirty="0"/>
          </a:p>
        </p:txBody>
      </p:sp>
      <p:sp>
        <p:nvSpPr>
          <p:cNvPr id="3" name="Espace réservé du contenu 2">
            <a:extLst>
              <a:ext uri="{FF2B5EF4-FFF2-40B4-BE49-F238E27FC236}">
                <a16:creationId xmlns:a16="http://schemas.microsoft.com/office/drawing/2014/main" id="{63CBE06D-0E57-4BA6-9C83-0EC090195EB2}"/>
              </a:ext>
            </a:extLst>
          </p:cNvPr>
          <p:cNvSpPr>
            <a:spLocks noGrp="1"/>
          </p:cNvSpPr>
          <p:nvPr>
            <p:ph idx="1"/>
          </p:nvPr>
        </p:nvSpPr>
        <p:spPr/>
        <p:txBody>
          <a:bodyPr/>
          <a:lstStyle/>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From the 5 clusters obtained above we can figure out that:</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buFont typeface="Wingdings" panose="05000000000000000000" pitchFamily="2" charset="2"/>
              <a:buChar char="v"/>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Toronto Crime Rate dataset has provided the opportunity to identify the borough with the lowest crime rate in order to establish a new restaurant.</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buFont typeface="Wingdings" panose="05000000000000000000" pitchFamily="2" charset="2"/>
              <a:buChar char="v"/>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East York borough has a variety of different restaurant available to the Toronto’s population. </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buFont typeface="Wingdings" panose="05000000000000000000" pitchFamily="2" charset="2"/>
              <a:buChar char="v"/>
            </a:pPr>
            <a:r>
              <a:rPr lang="en-GB" sz="1800" dirty="0">
                <a:effectLst/>
                <a:latin typeface="Calibri" panose="020F0502020204030204" pitchFamily="34" charset="0"/>
                <a:ea typeface="Calibri" panose="020F0502020204030204" pitchFamily="34" charset="0"/>
                <a:cs typeface="Times New Roman" panose="02020603050405020304" pitchFamily="18" charset="0"/>
              </a:rPr>
              <a:t>For businessmen who are invested in Thai restaurant, according to our data, cluster 1 is the only cluster where the East York’s population has a Thai restaurant.</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buFont typeface="Wingdings" panose="05000000000000000000" pitchFamily="2" charset="2"/>
              <a:buChar char="v"/>
            </a:pPr>
            <a:r>
              <a:rPr lang="en-GB" sz="1800" dirty="0">
                <a:effectLst/>
                <a:latin typeface="Calibri" panose="020F0502020204030204" pitchFamily="34" charset="0"/>
                <a:ea typeface="Calibri" panose="020F0502020204030204" pitchFamily="34" charset="0"/>
                <a:cs typeface="Times New Roman" panose="02020603050405020304" pitchFamily="18" charset="0"/>
              </a:rPr>
              <a:t>Cluster 1 and Cluster 5 are the clusters which have the tendency to have many Asian restaurants.</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buFont typeface="Wingdings" panose="05000000000000000000" pitchFamily="2" charset="2"/>
              <a:buChar char="v"/>
            </a:pPr>
            <a:r>
              <a:rPr lang="en-GB" sz="1800" dirty="0">
                <a:effectLst/>
                <a:latin typeface="Calibri" panose="020F0502020204030204" pitchFamily="34" charset="0"/>
                <a:ea typeface="Calibri" panose="020F0502020204030204" pitchFamily="34" charset="0"/>
                <a:cs typeface="Times New Roman" panose="02020603050405020304" pitchFamily="18" charset="0"/>
              </a:rPr>
              <a:t>Cluster 4 is an optimal place for the opening of a Mexican restaurant.</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H" dirty="0"/>
          </a:p>
        </p:txBody>
      </p:sp>
      <p:sp>
        <p:nvSpPr>
          <p:cNvPr id="4" name="Espace réservé de la date 3">
            <a:extLst>
              <a:ext uri="{FF2B5EF4-FFF2-40B4-BE49-F238E27FC236}">
                <a16:creationId xmlns:a16="http://schemas.microsoft.com/office/drawing/2014/main" id="{5E5609F6-B54C-455A-864C-B74FB5781184}"/>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spTree>
    <p:extLst>
      <p:ext uri="{BB962C8B-B14F-4D97-AF65-F5344CB8AC3E}">
        <p14:creationId xmlns:p14="http://schemas.microsoft.com/office/powerpoint/2010/main" val="3088479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B10E21A-0624-44DA-83F8-F0B37AB86AFE}"/>
              </a:ext>
            </a:extLst>
          </p:cNvPr>
          <p:cNvSpPr>
            <a:spLocks noGrp="1"/>
          </p:cNvSpPr>
          <p:nvPr>
            <p:ph type="title"/>
          </p:nvPr>
        </p:nvSpPr>
        <p:spPr/>
        <p:txBody>
          <a:bodyPr/>
          <a:lstStyle/>
          <a:p>
            <a:r>
              <a:rPr lang="fr-FR" dirty="0"/>
              <a:t>Discussion and Conclusion</a:t>
            </a:r>
            <a:br>
              <a:rPr lang="fr-FR" dirty="0"/>
            </a:br>
            <a:endParaRPr lang="en-CH" dirty="0"/>
          </a:p>
        </p:txBody>
      </p:sp>
      <p:sp>
        <p:nvSpPr>
          <p:cNvPr id="3" name="Espace réservé du contenu 2">
            <a:extLst>
              <a:ext uri="{FF2B5EF4-FFF2-40B4-BE49-F238E27FC236}">
                <a16:creationId xmlns:a16="http://schemas.microsoft.com/office/drawing/2014/main" id="{AC62681A-A419-4498-A5FC-F1375316F087}"/>
              </a:ext>
            </a:extLst>
          </p:cNvPr>
          <p:cNvSpPr>
            <a:spLocks noGrp="1"/>
          </p:cNvSpPr>
          <p:nvPr>
            <p:ph idx="1"/>
          </p:nvPr>
        </p:nvSpPr>
        <p:spPr/>
        <p:txBody>
          <a:bodyPr>
            <a:normAutofit fontScale="62500" lnSpcReduction="20000"/>
          </a:bodyPr>
          <a:lstStyle/>
          <a:p>
            <a:pPr>
              <a:lnSpc>
                <a:spcPct val="107000"/>
              </a:lnSpc>
              <a:spcAft>
                <a:spcPts val="800"/>
              </a:spcAft>
              <a:buFont typeface="Wingdings" panose="05000000000000000000" pitchFamily="2" charset="2"/>
              <a:buChar char="v"/>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East York borough is the optimal location for the establishment of a new restaurant. </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All clusters except the cluster 1 are considered to be a potential place for the inauguration of a Thai Restaurant. </a:t>
            </a:r>
          </a:p>
          <a:p>
            <a:pPr>
              <a:lnSpc>
                <a:spcPct val="107000"/>
              </a:lnSpc>
              <a:spcAft>
                <a:spcPts val="800"/>
              </a:spcAft>
              <a:buFont typeface="Wingdings" panose="05000000000000000000" pitchFamily="2" charset="2"/>
              <a:buChar char="v"/>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Cluster 4 is the only cluster which does not possess a Mexican restaurant. Investors can use this information to have decision making about the opening of a Mexican restaurant.</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Throughout this project, we have been able to identify the different boroughs with their corresponding neighbourhoods  which have the highest crime rate as well as the lowest crime rate in 2019. </a:t>
            </a:r>
          </a:p>
          <a:p>
            <a:pPr>
              <a:lnSpc>
                <a:spcPct val="107000"/>
              </a:lnSpc>
              <a:spcAft>
                <a:spcPts val="800"/>
              </a:spcAft>
              <a:buFont typeface="Wingdings" panose="05000000000000000000" pitchFamily="2" charset="2"/>
              <a:buChar char="v"/>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Thus, we identify the potential borough with the lowest crime rate to see the different types of restaurant which are already there. The objective is also to find a safe place for a new restaurant but also an area where there is not many restaurants. </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As a results, stakeholders can use these important information to make a strategic approach and to decide which type of restaurant to inaugurate.</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However, some drawbacks have been detected and this shows that we could use more datasets about the population density, age and religion in order to have a more precise idea about which type of restaurant we can inaugurate in the neighbourhood.</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This project can also be used to detect and solve any real life scenario such as the opening of a new grocery store in the region.</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H" dirty="0"/>
          </a:p>
        </p:txBody>
      </p:sp>
      <p:sp>
        <p:nvSpPr>
          <p:cNvPr id="4" name="Espace réservé de la date 3">
            <a:extLst>
              <a:ext uri="{FF2B5EF4-FFF2-40B4-BE49-F238E27FC236}">
                <a16:creationId xmlns:a16="http://schemas.microsoft.com/office/drawing/2014/main" id="{37B21FDD-3599-45D3-A13E-C6EB690E0053}"/>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spTree>
    <p:extLst>
      <p:ext uri="{BB962C8B-B14F-4D97-AF65-F5344CB8AC3E}">
        <p14:creationId xmlns:p14="http://schemas.microsoft.com/office/powerpoint/2010/main" val="2109964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8A68B9-655B-44A0-8E85-7FA5A7BED01F}"/>
              </a:ext>
            </a:extLst>
          </p:cNvPr>
          <p:cNvSpPr>
            <a:spLocks noGrp="1"/>
          </p:cNvSpPr>
          <p:nvPr>
            <p:ph type="title"/>
          </p:nvPr>
        </p:nvSpPr>
        <p:spPr/>
        <p:txBody>
          <a:bodyPr/>
          <a:lstStyle/>
          <a:p>
            <a:r>
              <a:rPr lang="fr-FR" dirty="0"/>
              <a:t>Content</a:t>
            </a:r>
            <a:endParaRPr lang="en-CH" dirty="0"/>
          </a:p>
        </p:txBody>
      </p:sp>
      <p:sp>
        <p:nvSpPr>
          <p:cNvPr id="3" name="Espace réservé du contenu 2">
            <a:extLst>
              <a:ext uri="{FF2B5EF4-FFF2-40B4-BE49-F238E27FC236}">
                <a16:creationId xmlns:a16="http://schemas.microsoft.com/office/drawing/2014/main" id="{6BE5859C-B438-47AF-A7FE-85F76252CE46}"/>
              </a:ext>
            </a:extLst>
          </p:cNvPr>
          <p:cNvSpPr>
            <a:spLocks noGrp="1"/>
          </p:cNvSpPr>
          <p:nvPr>
            <p:ph idx="1"/>
          </p:nvPr>
        </p:nvSpPr>
        <p:spPr/>
        <p:txBody>
          <a:bodyPr/>
          <a:lstStyle/>
          <a:p>
            <a:pPr marL="457200" indent="-457200">
              <a:buAutoNum type="arabicPeriod"/>
            </a:pPr>
            <a:r>
              <a:rPr lang="fr-FR" dirty="0"/>
              <a:t>Introduction</a:t>
            </a:r>
          </a:p>
          <a:p>
            <a:pPr marL="457200" indent="-457200">
              <a:buAutoNum type="arabicPeriod"/>
            </a:pPr>
            <a:r>
              <a:rPr lang="fr-FR" dirty="0"/>
              <a:t>Data collection</a:t>
            </a:r>
          </a:p>
          <a:p>
            <a:pPr marL="457200" indent="-457200">
              <a:buAutoNum type="arabicPeriod"/>
            </a:pPr>
            <a:r>
              <a:rPr lang="fr-FR" dirty="0"/>
              <a:t>Methodology</a:t>
            </a:r>
          </a:p>
          <a:p>
            <a:pPr marL="457200" indent="-457200">
              <a:buAutoNum type="arabicPeriod"/>
            </a:pPr>
            <a:r>
              <a:rPr lang="fr-FR" dirty="0" err="1"/>
              <a:t>Results</a:t>
            </a:r>
            <a:endParaRPr lang="fr-FR" dirty="0"/>
          </a:p>
          <a:p>
            <a:pPr marL="457200" indent="-457200">
              <a:buAutoNum type="arabicPeriod"/>
            </a:pPr>
            <a:r>
              <a:rPr lang="fr-FR" dirty="0"/>
              <a:t>Discussion</a:t>
            </a:r>
          </a:p>
          <a:p>
            <a:pPr marL="457200" indent="-457200">
              <a:buAutoNum type="arabicPeriod"/>
            </a:pPr>
            <a:r>
              <a:rPr lang="fr-FR" dirty="0"/>
              <a:t>Conclusion</a:t>
            </a:r>
          </a:p>
          <a:p>
            <a:pPr marL="457200" indent="-457200">
              <a:buAutoNum type="arabicPeriod"/>
            </a:pPr>
            <a:endParaRPr lang="en-CH" dirty="0"/>
          </a:p>
        </p:txBody>
      </p:sp>
      <p:sp>
        <p:nvSpPr>
          <p:cNvPr id="4" name="Espace réservé de la date 3">
            <a:extLst>
              <a:ext uri="{FF2B5EF4-FFF2-40B4-BE49-F238E27FC236}">
                <a16:creationId xmlns:a16="http://schemas.microsoft.com/office/drawing/2014/main" id="{2DDDDED9-6AAE-46FD-A61A-3B1B0A1C49C9}"/>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spTree>
    <p:extLst>
      <p:ext uri="{BB962C8B-B14F-4D97-AF65-F5344CB8AC3E}">
        <p14:creationId xmlns:p14="http://schemas.microsoft.com/office/powerpoint/2010/main" val="4031922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5ADF00D-2478-48E7-88A2-612A3952E768}"/>
              </a:ext>
            </a:extLst>
          </p:cNvPr>
          <p:cNvSpPr>
            <a:spLocks noGrp="1"/>
          </p:cNvSpPr>
          <p:nvPr>
            <p:ph type="title"/>
          </p:nvPr>
        </p:nvSpPr>
        <p:spPr/>
        <p:txBody>
          <a:bodyPr/>
          <a:lstStyle/>
          <a:p>
            <a:r>
              <a:rPr lang="fr-FR" dirty="0" err="1"/>
              <a:t>Introduction:Business</a:t>
            </a:r>
            <a:r>
              <a:rPr lang="fr-FR" dirty="0"/>
              <a:t> </a:t>
            </a:r>
            <a:r>
              <a:rPr lang="fr-FR" dirty="0" err="1"/>
              <a:t>Problem</a:t>
            </a:r>
            <a:r>
              <a:rPr lang="fr-FR" dirty="0"/>
              <a:t> </a:t>
            </a:r>
            <a:endParaRPr lang="en-CH" dirty="0"/>
          </a:p>
        </p:txBody>
      </p:sp>
      <p:sp>
        <p:nvSpPr>
          <p:cNvPr id="4" name="Espace réservé de la date 3">
            <a:extLst>
              <a:ext uri="{FF2B5EF4-FFF2-40B4-BE49-F238E27FC236}">
                <a16:creationId xmlns:a16="http://schemas.microsoft.com/office/drawing/2014/main" id="{065B7D73-D3AA-4EA7-A23B-FA5063132E38}"/>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sp>
        <p:nvSpPr>
          <p:cNvPr id="6" name="Espace réservé du contenu 5">
            <a:extLst>
              <a:ext uri="{FF2B5EF4-FFF2-40B4-BE49-F238E27FC236}">
                <a16:creationId xmlns:a16="http://schemas.microsoft.com/office/drawing/2014/main" id="{EA9ED3EB-8B44-4FC3-B2EA-B49407129533}"/>
              </a:ext>
            </a:extLst>
          </p:cNvPr>
          <p:cNvSpPr>
            <a:spLocks noGrp="1"/>
          </p:cNvSpPr>
          <p:nvPr>
            <p:ph idx="1"/>
          </p:nvPr>
        </p:nvSpPr>
        <p:spPr/>
        <p:txBody>
          <a:bodyPr/>
          <a:lstStyle/>
          <a:p>
            <a:pPr>
              <a:buFont typeface="Wingdings" panose="05000000000000000000" pitchFamily="2" charset="2"/>
              <a:buChar char="v"/>
            </a:pPr>
            <a:r>
              <a:rPr lang="en-GB" sz="3200" dirty="0"/>
              <a:t>Figure out the safest borough based on Toronto Crime Rate for the inauguration of a new </a:t>
            </a:r>
            <a:r>
              <a:rPr lang="en-GB" sz="3200"/>
              <a:t>restaurant.</a:t>
            </a:r>
            <a:endParaRPr lang="en-GB" sz="3200" dirty="0"/>
          </a:p>
          <a:p>
            <a:pPr>
              <a:buFont typeface="Wingdings" panose="05000000000000000000" pitchFamily="2" charset="2"/>
              <a:buChar char="v"/>
            </a:pPr>
            <a:r>
              <a:rPr lang="en-GB" sz="3200" dirty="0"/>
              <a:t>Discover the optimal common venues and select the appropriate neighbourhood within the borough to establish the new restaurant.</a:t>
            </a:r>
          </a:p>
          <a:p>
            <a:pPr marL="0" indent="0">
              <a:buNone/>
            </a:pPr>
            <a:endParaRPr lang="en-CH" dirty="0"/>
          </a:p>
        </p:txBody>
      </p:sp>
    </p:spTree>
    <p:extLst>
      <p:ext uri="{BB962C8B-B14F-4D97-AF65-F5344CB8AC3E}">
        <p14:creationId xmlns:p14="http://schemas.microsoft.com/office/powerpoint/2010/main" val="3921523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0287AB-5EBB-4FCF-8173-D520DE72FDA0}"/>
              </a:ext>
            </a:extLst>
          </p:cNvPr>
          <p:cNvSpPr>
            <a:spLocks noGrp="1"/>
          </p:cNvSpPr>
          <p:nvPr>
            <p:ph type="title"/>
          </p:nvPr>
        </p:nvSpPr>
        <p:spPr/>
        <p:txBody>
          <a:bodyPr/>
          <a:lstStyle/>
          <a:p>
            <a:r>
              <a:rPr lang="fr-FR" dirty="0"/>
              <a:t>Data collection</a:t>
            </a:r>
            <a:endParaRPr lang="en-CH" dirty="0"/>
          </a:p>
        </p:txBody>
      </p:sp>
      <p:sp>
        <p:nvSpPr>
          <p:cNvPr id="3" name="Espace réservé du contenu 2">
            <a:extLst>
              <a:ext uri="{FF2B5EF4-FFF2-40B4-BE49-F238E27FC236}">
                <a16:creationId xmlns:a16="http://schemas.microsoft.com/office/drawing/2014/main" id="{CA29E053-2FFF-4703-9BE9-36648D603760}"/>
              </a:ext>
            </a:extLst>
          </p:cNvPr>
          <p:cNvSpPr>
            <a:spLocks noGrp="1"/>
          </p:cNvSpPr>
          <p:nvPr>
            <p:ph idx="1"/>
          </p:nvPr>
        </p:nvSpPr>
        <p:spPr>
          <a:xfrm>
            <a:off x="1097280" y="2108201"/>
            <a:ext cx="10058400" cy="2098039"/>
          </a:xfrm>
        </p:spPr>
        <p:txBody>
          <a:bodyPr/>
          <a:lstStyle/>
          <a:p>
            <a:pPr>
              <a:buFont typeface="Wingdings" panose="05000000000000000000" pitchFamily="2" charset="2"/>
              <a:buChar char="v"/>
            </a:pPr>
            <a:r>
              <a:rPr lang="en-GB" dirty="0"/>
              <a:t> Toronto Crime rate (https://www.kaggle.com/alincijov/toronto-crime-rate-per-neighbourhood)</a:t>
            </a:r>
          </a:p>
          <a:p>
            <a:pPr>
              <a:buFont typeface="Wingdings" panose="05000000000000000000" pitchFamily="2" charset="2"/>
              <a:buChar char="v"/>
            </a:pPr>
            <a:r>
              <a:rPr lang="en-GB" dirty="0"/>
              <a:t> Venue Data in every neighbourhood will be obtained using Foursquare API</a:t>
            </a:r>
          </a:p>
          <a:p>
            <a:pPr>
              <a:buFont typeface="Wingdings" panose="05000000000000000000" pitchFamily="2" charset="2"/>
              <a:buChar char="v"/>
            </a:pPr>
            <a:r>
              <a:rPr lang="en-GB" dirty="0"/>
              <a:t> Geocoder Package are used to provide Geographical Location data (https://cocl.us/Geospatial_data)</a:t>
            </a:r>
          </a:p>
          <a:p>
            <a:pPr>
              <a:buFont typeface="Wingdings" panose="05000000000000000000" pitchFamily="2" charset="2"/>
              <a:buChar char="v"/>
            </a:pPr>
            <a:endParaRPr lang="en-CH" dirty="0"/>
          </a:p>
        </p:txBody>
      </p:sp>
      <p:sp>
        <p:nvSpPr>
          <p:cNvPr id="4" name="Espace réservé de la date 3">
            <a:extLst>
              <a:ext uri="{FF2B5EF4-FFF2-40B4-BE49-F238E27FC236}">
                <a16:creationId xmlns:a16="http://schemas.microsoft.com/office/drawing/2014/main" id="{72CD36EF-B42E-4D07-AFCA-166D526D1E06}"/>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pic>
        <p:nvPicPr>
          <p:cNvPr id="6" name="Image 5" descr="Une image contenant table&#10;&#10;Description générée automatiquement">
            <a:extLst>
              <a:ext uri="{FF2B5EF4-FFF2-40B4-BE49-F238E27FC236}">
                <a16:creationId xmlns:a16="http://schemas.microsoft.com/office/drawing/2014/main" id="{1DEC2B41-56A0-4FD6-B10D-FD33D12C89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6477" y="4149263"/>
            <a:ext cx="9459045" cy="1887020"/>
          </a:xfrm>
          <a:prstGeom prst="rect">
            <a:avLst/>
          </a:prstGeom>
        </p:spPr>
      </p:pic>
    </p:spTree>
    <p:extLst>
      <p:ext uri="{BB962C8B-B14F-4D97-AF65-F5344CB8AC3E}">
        <p14:creationId xmlns:p14="http://schemas.microsoft.com/office/powerpoint/2010/main" val="1357468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CDE77AB-DCBC-42B3-B5E3-609D2FB74960}"/>
              </a:ext>
            </a:extLst>
          </p:cNvPr>
          <p:cNvSpPr>
            <a:spLocks noGrp="1"/>
          </p:cNvSpPr>
          <p:nvPr>
            <p:ph type="title"/>
          </p:nvPr>
        </p:nvSpPr>
        <p:spPr/>
        <p:txBody>
          <a:bodyPr/>
          <a:lstStyle/>
          <a:p>
            <a:r>
              <a:rPr lang="fr-FR" dirty="0"/>
              <a:t>Methodology</a:t>
            </a:r>
            <a:endParaRPr lang="en-CH" dirty="0"/>
          </a:p>
        </p:txBody>
      </p:sp>
      <p:sp>
        <p:nvSpPr>
          <p:cNvPr id="3" name="Espace réservé du contenu 2">
            <a:extLst>
              <a:ext uri="{FF2B5EF4-FFF2-40B4-BE49-F238E27FC236}">
                <a16:creationId xmlns:a16="http://schemas.microsoft.com/office/drawing/2014/main" id="{7D66DE14-7036-4CE8-8774-42C046116EF9}"/>
              </a:ext>
            </a:extLst>
          </p:cNvPr>
          <p:cNvSpPr>
            <a:spLocks noGrp="1"/>
          </p:cNvSpPr>
          <p:nvPr>
            <p:ph idx="1"/>
          </p:nvPr>
        </p:nvSpPr>
        <p:spPr>
          <a:xfrm>
            <a:off x="1097280" y="2108201"/>
            <a:ext cx="10058400" cy="439507"/>
          </a:xfrm>
        </p:spPr>
        <p:txBody>
          <a:bodyPr>
            <a:normAutofit fontScale="85000" lnSpcReduction="10000"/>
          </a:bodyPr>
          <a:lstStyle/>
          <a:p>
            <a:pPr>
              <a:buFont typeface="Wingdings" panose="05000000000000000000" pitchFamily="2" charset="2"/>
              <a:buChar char="v"/>
            </a:pPr>
            <a:r>
              <a:rPr lang="fr-FR" dirty="0"/>
              <a:t> Data </a:t>
            </a:r>
            <a:r>
              <a:rPr lang="fr-FR" dirty="0" err="1"/>
              <a:t>Cleaning</a:t>
            </a:r>
            <a:r>
              <a:rPr lang="fr-FR" dirty="0"/>
              <a:t> and </a:t>
            </a:r>
            <a:r>
              <a:rPr lang="fr-FR" dirty="0" err="1"/>
              <a:t>emerging</a:t>
            </a:r>
            <a:r>
              <a:rPr lang="fr-FR" dirty="0"/>
              <a:t> of 3 </a:t>
            </a:r>
            <a:r>
              <a:rPr lang="fr-FR" dirty="0" err="1"/>
              <a:t>dataset</a:t>
            </a:r>
            <a:r>
              <a:rPr lang="fr-FR" dirty="0"/>
              <a:t> </a:t>
            </a:r>
            <a:r>
              <a:rPr lang="fr-FR" dirty="0" err="1"/>
              <a:t>listed</a:t>
            </a:r>
            <a:r>
              <a:rPr lang="fr-FR" dirty="0"/>
              <a:t> </a:t>
            </a:r>
            <a:r>
              <a:rPr lang="fr-FR" dirty="0" err="1"/>
              <a:t>above</a:t>
            </a:r>
            <a:r>
              <a:rPr lang="fr-FR" dirty="0"/>
              <a:t> to </a:t>
            </a:r>
            <a:r>
              <a:rPr lang="fr-FR" dirty="0" err="1"/>
              <a:t>get</a:t>
            </a:r>
            <a:r>
              <a:rPr lang="fr-FR" dirty="0"/>
              <a:t> the figure </a:t>
            </a:r>
            <a:r>
              <a:rPr lang="fr-FR" dirty="0" err="1"/>
              <a:t>below</a:t>
            </a:r>
            <a:r>
              <a:rPr lang="fr-FR" dirty="0"/>
              <a:t> </a:t>
            </a:r>
            <a:r>
              <a:rPr lang="fr-FR" dirty="0" err="1"/>
              <a:t>with</a:t>
            </a:r>
            <a:r>
              <a:rPr lang="fr-FR" dirty="0"/>
              <a:t> the crime rate in 2019 in Toronto</a:t>
            </a:r>
          </a:p>
          <a:p>
            <a:pPr>
              <a:buFont typeface="Wingdings" panose="05000000000000000000" pitchFamily="2" charset="2"/>
              <a:buChar char="v"/>
            </a:pPr>
            <a:endParaRPr lang="fr-FR" dirty="0"/>
          </a:p>
          <a:p>
            <a:pPr>
              <a:buFont typeface="Wingdings" panose="05000000000000000000" pitchFamily="2" charset="2"/>
              <a:buChar char="v"/>
            </a:pPr>
            <a:endParaRPr lang="en-CH" dirty="0"/>
          </a:p>
        </p:txBody>
      </p:sp>
      <p:sp>
        <p:nvSpPr>
          <p:cNvPr id="4" name="Espace réservé de la date 3">
            <a:extLst>
              <a:ext uri="{FF2B5EF4-FFF2-40B4-BE49-F238E27FC236}">
                <a16:creationId xmlns:a16="http://schemas.microsoft.com/office/drawing/2014/main" id="{FFE02B79-AC0E-4234-BF07-06641236083B}"/>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pic>
        <p:nvPicPr>
          <p:cNvPr id="6" name="Image 5" descr="Une image contenant table&#10;&#10;Description générée automatiquement">
            <a:extLst>
              <a:ext uri="{FF2B5EF4-FFF2-40B4-BE49-F238E27FC236}">
                <a16:creationId xmlns:a16="http://schemas.microsoft.com/office/drawing/2014/main" id="{4A25585B-90EC-4FCD-A33C-0E7A872315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508" y="2706481"/>
            <a:ext cx="11563944" cy="3581584"/>
          </a:xfrm>
          <a:prstGeom prst="rect">
            <a:avLst/>
          </a:prstGeom>
        </p:spPr>
      </p:pic>
    </p:spTree>
    <p:extLst>
      <p:ext uri="{BB962C8B-B14F-4D97-AF65-F5344CB8AC3E}">
        <p14:creationId xmlns:p14="http://schemas.microsoft.com/office/powerpoint/2010/main" val="3520474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1516A50-8854-44C1-BCE9-694F82B9EAF9}"/>
              </a:ext>
            </a:extLst>
          </p:cNvPr>
          <p:cNvSpPr>
            <a:spLocks noGrp="1"/>
          </p:cNvSpPr>
          <p:nvPr>
            <p:ph type="title"/>
          </p:nvPr>
        </p:nvSpPr>
        <p:spPr/>
        <p:txBody>
          <a:bodyPr/>
          <a:lstStyle/>
          <a:p>
            <a:r>
              <a:rPr lang="fr-FR" dirty="0"/>
              <a:t>Methodology: </a:t>
            </a:r>
            <a:r>
              <a:rPr lang="fr-FR" dirty="0" err="1"/>
              <a:t>Exploratory</a:t>
            </a:r>
            <a:r>
              <a:rPr lang="fr-FR" dirty="0"/>
              <a:t> Data </a:t>
            </a:r>
            <a:r>
              <a:rPr lang="fr-FR" dirty="0" err="1"/>
              <a:t>Analysis</a:t>
            </a:r>
            <a:endParaRPr lang="en-CH" dirty="0"/>
          </a:p>
        </p:txBody>
      </p:sp>
      <p:sp>
        <p:nvSpPr>
          <p:cNvPr id="3" name="Espace réservé du contenu 2">
            <a:extLst>
              <a:ext uri="{FF2B5EF4-FFF2-40B4-BE49-F238E27FC236}">
                <a16:creationId xmlns:a16="http://schemas.microsoft.com/office/drawing/2014/main" id="{380954D7-7F82-4520-971C-F906295185C5}"/>
              </a:ext>
            </a:extLst>
          </p:cNvPr>
          <p:cNvSpPr>
            <a:spLocks noGrp="1"/>
          </p:cNvSpPr>
          <p:nvPr>
            <p:ph idx="1"/>
          </p:nvPr>
        </p:nvSpPr>
        <p:spPr>
          <a:xfrm>
            <a:off x="1097280" y="2108201"/>
            <a:ext cx="10058400" cy="880941"/>
          </a:xfrm>
        </p:spPr>
        <p:txBody>
          <a:bodyPr/>
          <a:lstStyle/>
          <a:p>
            <a:pPr>
              <a:lnSpc>
                <a:spcPct val="107000"/>
              </a:lnSpc>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Python provides useful libraries such as Folium which gives us the ability to obtain an interactive map using geographical coordinates data together with the Toronto Crime Rate.</a:t>
            </a:r>
            <a:endParaRPr lang="en-CH"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H" dirty="0"/>
          </a:p>
        </p:txBody>
      </p:sp>
      <p:sp>
        <p:nvSpPr>
          <p:cNvPr id="4" name="Espace réservé de la date 3">
            <a:extLst>
              <a:ext uri="{FF2B5EF4-FFF2-40B4-BE49-F238E27FC236}">
                <a16:creationId xmlns:a16="http://schemas.microsoft.com/office/drawing/2014/main" id="{4028A602-CEEE-4A73-A245-E9554116DFBE}"/>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pic>
        <p:nvPicPr>
          <p:cNvPr id="5" name="Image 4" descr="Une image contenant carte&#10;&#10;Description générée automatiquement">
            <a:extLst>
              <a:ext uri="{FF2B5EF4-FFF2-40B4-BE49-F238E27FC236}">
                <a16:creationId xmlns:a16="http://schemas.microsoft.com/office/drawing/2014/main" id="{CB57FE98-2A97-48F0-9862-D7779FF327A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120793" y="2820040"/>
            <a:ext cx="7584141" cy="3234977"/>
          </a:xfrm>
          <a:prstGeom prst="rect">
            <a:avLst/>
          </a:prstGeom>
        </p:spPr>
      </p:pic>
    </p:spTree>
    <p:extLst>
      <p:ext uri="{BB962C8B-B14F-4D97-AF65-F5344CB8AC3E}">
        <p14:creationId xmlns:p14="http://schemas.microsoft.com/office/powerpoint/2010/main" val="1544664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380552A-21B2-46BA-A019-86476EEEE1CF}"/>
              </a:ext>
            </a:extLst>
          </p:cNvPr>
          <p:cNvSpPr>
            <a:spLocks noGrp="1"/>
          </p:cNvSpPr>
          <p:nvPr>
            <p:ph type="title"/>
          </p:nvPr>
        </p:nvSpPr>
        <p:spPr/>
        <p:txBody>
          <a:bodyPr/>
          <a:lstStyle/>
          <a:p>
            <a:r>
              <a:rPr lang="fr-FR" dirty="0"/>
              <a:t>Borough </a:t>
            </a:r>
            <a:r>
              <a:rPr lang="fr-FR" dirty="0" err="1"/>
              <a:t>with</a:t>
            </a:r>
            <a:r>
              <a:rPr lang="fr-FR" dirty="0"/>
              <a:t> the </a:t>
            </a:r>
            <a:r>
              <a:rPr lang="fr-FR" dirty="0" err="1"/>
              <a:t>highest</a:t>
            </a:r>
            <a:r>
              <a:rPr lang="fr-FR" dirty="0"/>
              <a:t> and </a:t>
            </a:r>
            <a:r>
              <a:rPr lang="fr-FR" dirty="0" err="1"/>
              <a:t>lowest</a:t>
            </a:r>
            <a:r>
              <a:rPr lang="fr-FR" dirty="0"/>
              <a:t> crime rate in Toronto</a:t>
            </a:r>
            <a:endParaRPr lang="en-CH" dirty="0"/>
          </a:p>
        </p:txBody>
      </p:sp>
      <p:pic>
        <p:nvPicPr>
          <p:cNvPr id="6" name="Espace réservé du contenu 5">
            <a:extLst>
              <a:ext uri="{FF2B5EF4-FFF2-40B4-BE49-F238E27FC236}">
                <a16:creationId xmlns:a16="http://schemas.microsoft.com/office/drawing/2014/main" id="{195F65E3-BEA9-4D3D-85CE-D4CC2699DB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2080" y="2211705"/>
            <a:ext cx="4324280" cy="3760788"/>
          </a:xfrm>
        </p:spPr>
      </p:pic>
      <p:sp>
        <p:nvSpPr>
          <p:cNvPr id="4" name="Espace réservé de la date 3">
            <a:extLst>
              <a:ext uri="{FF2B5EF4-FFF2-40B4-BE49-F238E27FC236}">
                <a16:creationId xmlns:a16="http://schemas.microsoft.com/office/drawing/2014/main" id="{5C64D4DE-0442-48AD-97C6-527A4B743FEA}"/>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pic>
        <p:nvPicPr>
          <p:cNvPr id="8" name="Image 7">
            <a:extLst>
              <a:ext uri="{FF2B5EF4-FFF2-40B4-BE49-F238E27FC236}">
                <a16:creationId xmlns:a16="http://schemas.microsoft.com/office/drawing/2014/main" id="{B02F0D19-87B5-44B7-AB86-874094C4AF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8363" y="2073220"/>
            <a:ext cx="4701557" cy="3899273"/>
          </a:xfrm>
          <a:prstGeom prst="rect">
            <a:avLst/>
          </a:prstGeom>
        </p:spPr>
      </p:pic>
    </p:spTree>
    <p:extLst>
      <p:ext uri="{BB962C8B-B14F-4D97-AF65-F5344CB8AC3E}">
        <p14:creationId xmlns:p14="http://schemas.microsoft.com/office/powerpoint/2010/main" val="328808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BED734-6229-4C48-B2D7-7B9F82970E2A}"/>
              </a:ext>
            </a:extLst>
          </p:cNvPr>
          <p:cNvSpPr>
            <a:spLocks noGrp="1"/>
          </p:cNvSpPr>
          <p:nvPr>
            <p:ph type="title"/>
          </p:nvPr>
        </p:nvSpPr>
        <p:spPr/>
        <p:txBody>
          <a:bodyPr/>
          <a:lstStyle/>
          <a:p>
            <a:r>
              <a:rPr lang="fr-FR" dirty="0" err="1"/>
              <a:t>Lowest</a:t>
            </a:r>
            <a:r>
              <a:rPr lang="fr-FR" dirty="0"/>
              <a:t> Crime rate location: East York Borough</a:t>
            </a:r>
            <a:endParaRPr lang="en-CH" dirty="0"/>
          </a:p>
        </p:txBody>
      </p:sp>
      <p:pic>
        <p:nvPicPr>
          <p:cNvPr id="6" name="Espace réservé du contenu 5">
            <a:extLst>
              <a:ext uri="{FF2B5EF4-FFF2-40B4-BE49-F238E27FC236}">
                <a16:creationId xmlns:a16="http://schemas.microsoft.com/office/drawing/2014/main" id="{0A49149F-A03F-4BCC-ADCD-AB70150956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61408" y="2108200"/>
            <a:ext cx="7329509" cy="3760788"/>
          </a:xfrm>
        </p:spPr>
      </p:pic>
      <p:sp>
        <p:nvSpPr>
          <p:cNvPr id="4" name="Espace réservé de la date 3">
            <a:extLst>
              <a:ext uri="{FF2B5EF4-FFF2-40B4-BE49-F238E27FC236}">
                <a16:creationId xmlns:a16="http://schemas.microsoft.com/office/drawing/2014/main" id="{97BC56E0-5593-442C-950B-55A267F54F09}"/>
              </a:ext>
            </a:extLst>
          </p:cNvPr>
          <p:cNvSpPr>
            <a:spLocks noGrp="1"/>
          </p:cNvSpPr>
          <p:nvPr>
            <p:ph type="dt" sz="half" idx="10"/>
          </p:nvPr>
        </p:nvSpPr>
        <p:spPr/>
        <p:txBody>
          <a:bodyPr/>
          <a:lstStyle/>
          <a:p>
            <a:pPr rtl="0"/>
            <a:fld id="{75162FBC-E467-46B8-ABE1-98D95CFF2BA6}" type="datetime1">
              <a:rPr lang="fr-FR" smtClean="0"/>
              <a:t>20/12/2020</a:t>
            </a:fld>
            <a:endParaRPr lang="en-US" dirty="0"/>
          </a:p>
        </p:txBody>
      </p:sp>
    </p:spTree>
    <p:extLst>
      <p:ext uri="{BB962C8B-B14F-4D97-AF65-F5344CB8AC3E}">
        <p14:creationId xmlns:p14="http://schemas.microsoft.com/office/powerpoint/2010/main" val="2856787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69F61F-1631-408F-9BB7-08A2DF6934D1}"/>
              </a:ext>
            </a:extLst>
          </p:cNvPr>
          <p:cNvSpPr>
            <a:spLocks noGrp="1"/>
          </p:cNvSpPr>
          <p:nvPr>
            <p:ph type="title"/>
          </p:nvPr>
        </p:nvSpPr>
        <p:spPr>
          <a:xfrm>
            <a:off x="643466" y="786383"/>
            <a:ext cx="3517567" cy="2093975"/>
          </a:xfrm>
        </p:spPr>
        <p:txBody>
          <a:bodyPr anchor="b">
            <a:normAutofit/>
          </a:bodyPr>
          <a:lstStyle/>
          <a:p>
            <a:r>
              <a:rPr lang="en-GB" dirty="0"/>
              <a:t>An interactive map of the East York borough</a:t>
            </a:r>
            <a:endParaRPr lang="en-CH" dirty="0"/>
          </a:p>
        </p:txBody>
      </p:sp>
      <p:pic>
        <p:nvPicPr>
          <p:cNvPr id="5" name="Espace réservé du contenu 4" descr="Une image contenant carte&#10;&#10;Description générée automatiquement">
            <a:extLst>
              <a:ext uri="{FF2B5EF4-FFF2-40B4-BE49-F238E27FC236}">
                <a16:creationId xmlns:a16="http://schemas.microsoft.com/office/drawing/2014/main" id="{D14A82F4-ED1D-40C4-B8C5-DCDF217893A4}"/>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58984" y="1044378"/>
            <a:ext cx="5928344" cy="4831598"/>
          </a:xfrm>
          <a:prstGeom prst="rect">
            <a:avLst/>
          </a:prstGeom>
          <a:noFill/>
        </p:spPr>
      </p:pic>
      <p:sp>
        <p:nvSpPr>
          <p:cNvPr id="10" name="Text Placeholder 3">
            <a:extLst>
              <a:ext uri="{FF2B5EF4-FFF2-40B4-BE49-F238E27FC236}">
                <a16:creationId xmlns:a16="http://schemas.microsoft.com/office/drawing/2014/main" id="{B372F03B-5D55-4825-A3FA-D9B530B7DCE7}"/>
              </a:ext>
            </a:extLst>
          </p:cNvPr>
          <p:cNvSpPr>
            <a:spLocks noGrp="1"/>
          </p:cNvSpPr>
          <p:nvPr>
            <p:ph type="body" sz="half" idx="2"/>
          </p:nvPr>
        </p:nvSpPr>
        <p:spPr>
          <a:xfrm rot="5596928">
            <a:off x="1064066" y="-2054203"/>
            <a:ext cx="45719" cy="45719"/>
          </a:xfrm>
        </p:spPr>
        <p:txBody>
          <a:bodyPr>
            <a:normAutofit fontScale="25000" lnSpcReduction="20000"/>
          </a:bodyPr>
          <a:lstStyle/>
          <a:p>
            <a:endParaRPr lang="en-US" dirty="0"/>
          </a:p>
        </p:txBody>
      </p:sp>
      <p:sp>
        <p:nvSpPr>
          <p:cNvPr id="4" name="Espace réservé de la date 3">
            <a:extLst>
              <a:ext uri="{FF2B5EF4-FFF2-40B4-BE49-F238E27FC236}">
                <a16:creationId xmlns:a16="http://schemas.microsoft.com/office/drawing/2014/main" id="{787C2F42-9A84-4593-8117-F90E06C3B00B}"/>
              </a:ext>
            </a:extLst>
          </p:cNvPr>
          <p:cNvSpPr>
            <a:spLocks noGrp="1"/>
          </p:cNvSpPr>
          <p:nvPr>
            <p:ph type="dt" sz="half" idx="10"/>
          </p:nvPr>
        </p:nvSpPr>
        <p:spPr>
          <a:xfrm>
            <a:off x="643464" y="6446520"/>
            <a:ext cx="3517568" cy="365125"/>
          </a:xfrm>
        </p:spPr>
        <p:txBody>
          <a:bodyPr anchor="ctr">
            <a:normAutofit/>
          </a:bodyPr>
          <a:lstStyle/>
          <a:p>
            <a:pPr rtl="0">
              <a:spcAft>
                <a:spcPts val="600"/>
              </a:spcAft>
            </a:pPr>
            <a:fld id="{75162FBC-E467-46B8-ABE1-98D95CFF2BA6}" type="datetime1">
              <a:rPr lang="fr-FR" smtClean="0"/>
              <a:pPr rtl="0">
                <a:spcAft>
                  <a:spcPts val="600"/>
                </a:spcAft>
              </a:pPr>
              <a:t>20/12/2020</a:t>
            </a:fld>
            <a:endParaRPr lang="en-US"/>
          </a:p>
        </p:txBody>
      </p:sp>
    </p:spTree>
    <p:extLst>
      <p:ext uri="{BB962C8B-B14F-4D97-AF65-F5344CB8AC3E}">
        <p14:creationId xmlns:p14="http://schemas.microsoft.com/office/powerpoint/2010/main" val="366667762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770_TF56160789" id="{40A74638-567A-4C9B-92AC-92262F50CE33}" vid="{4EE5C211-F92E-4B7F-99D7-2D674A6AA5E1}"/>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670</Words>
  <Application>Microsoft Office PowerPoint</Application>
  <PresentationFormat>Grand écran</PresentationFormat>
  <Paragraphs>58</Paragraphs>
  <Slides>15</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15</vt:i4>
      </vt:variant>
    </vt:vector>
  </HeadingPairs>
  <TitlesOfParts>
    <vt:vector size="21" baseType="lpstr">
      <vt:lpstr>Bookman Old Style</vt:lpstr>
      <vt:lpstr>Calibri</vt:lpstr>
      <vt:lpstr>Franklin Gothic Book</vt:lpstr>
      <vt:lpstr>Times New Roman</vt:lpstr>
      <vt:lpstr>Wingdings</vt:lpstr>
      <vt:lpstr>1_RetrospectVTI</vt:lpstr>
      <vt:lpstr>The Battle of Neighbourhood </vt:lpstr>
      <vt:lpstr>Content</vt:lpstr>
      <vt:lpstr>Introduction:Business Problem </vt:lpstr>
      <vt:lpstr>Data collection</vt:lpstr>
      <vt:lpstr>Methodology</vt:lpstr>
      <vt:lpstr>Methodology: Exploratory Data Analysis</vt:lpstr>
      <vt:lpstr>Borough with the highest and lowest crime rate in Toronto</vt:lpstr>
      <vt:lpstr>Lowest Crime rate location: East York Borough</vt:lpstr>
      <vt:lpstr>An interactive map of the East York borough</vt:lpstr>
      <vt:lpstr>Machine Learning</vt:lpstr>
      <vt:lpstr>Extraction of the neighbourhood with its 10th most common venues. </vt:lpstr>
      <vt:lpstr>K-Means Clustering of the neighbourhoods</vt:lpstr>
      <vt:lpstr>Examination of the 5 different clusters in the East York Borough</vt:lpstr>
      <vt:lpstr>Results </vt:lpstr>
      <vt:lpstr>Discussion and 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Neighbourhood</dc:title>
  <dc:creator>Jane Barrio</dc:creator>
  <cp:lastModifiedBy>Jane Barrio</cp:lastModifiedBy>
  <cp:revision>3</cp:revision>
  <dcterms:created xsi:type="dcterms:W3CDTF">2020-12-20T16:27:55Z</dcterms:created>
  <dcterms:modified xsi:type="dcterms:W3CDTF">2020-12-20T16:42:18Z</dcterms:modified>
</cp:coreProperties>
</file>

<file path=docProps/thumbnail.jpeg>
</file>